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6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25.xml.rels" ContentType="application/vnd.openxmlformats-package.relationships+xml"/>
  <Override PartName="/ppt/slides/_rels/slide13.xml.rels" ContentType="application/vnd.openxmlformats-package.relationships+xml"/>
  <Override PartName="/ppt/slides/_rels/slide20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6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2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Layouts/slideLayout94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_rels/slideLayout96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43.png" ContentType="image/png"/>
  <Override PartName="/ppt/media/image42.png" ContentType="image/png"/>
  <Override PartName="/ppt/media/image38.jpeg" ContentType="image/jpeg"/>
  <Override PartName="/ppt/media/image36.jpeg" ContentType="image/jpeg"/>
  <Override PartName="/ppt/media/image35.jpeg" ContentType="image/jpeg"/>
  <Override PartName="/ppt/media/image33.png" ContentType="image/png"/>
  <Override PartName="/ppt/media/image30.jpeg" ContentType="image/jpeg"/>
  <Override PartName="/ppt/media/image28.jpeg" ContentType="image/jpeg"/>
  <Override PartName="/ppt/media/image25.jpeg" ContentType="image/jpeg"/>
  <Override PartName="/ppt/media/image37.png" ContentType="image/png"/>
  <Override PartName="/ppt/media/image22.png" ContentType="image/png"/>
  <Override PartName="/ppt/media/image41.jpeg" ContentType="image/jpeg"/>
  <Override PartName="/ppt/media/image24.png" ContentType="image/png"/>
  <Override PartName="/ppt/media/image21.png" ContentType="image/png"/>
  <Override PartName="/ppt/media/image20.png" ContentType="image/png"/>
  <Override PartName="/ppt/media/image29.jpeg" ContentType="image/jpeg"/>
  <Override PartName="/ppt/media/image19.png" ContentType="image/png"/>
  <Override PartName="/ppt/media/image16.png" ContentType="image/png"/>
  <Override PartName="/ppt/media/image17.png" ContentType="image/png"/>
  <Override PartName="/ppt/media/image14.png" ContentType="image/png"/>
  <Override PartName="/ppt/media/image13.png" ContentType="image/png"/>
  <Override PartName="/ppt/media/image39.png" ContentType="image/png"/>
  <Override PartName="/ppt/media/image12.png" ContentType="image/png"/>
  <Override PartName="/ppt/media/image31.jpeg" ContentType="image/jpeg"/>
  <Override PartName="/ppt/media/image23.png" ContentType="image/png"/>
  <Override PartName="/ppt/media/image10.png" ContentType="image/png"/>
  <Override PartName="/ppt/media/image32.jpeg" ContentType="image/jpeg"/>
  <Override PartName="/ppt/media/image40.jpeg" ContentType="image/jpeg"/>
  <Override PartName="/ppt/media/image15.png" ContentType="image/png"/>
  <Override PartName="/ppt/media/image9.png" ContentType="image/png"/>
  <Override PartName="/ppt/media/image8.png" ContentType="image/png"/>
  <Override PartName="/ppt/media/image26.jpeg" ContentType="image/jpeg"/>
  <Override PartName="/ppt/media/image6.png" ContentType="image/png"/>
  <Override PartName="/ppt/media/image34.jpeg" ContentType="image/jpeg"/>
  <Override PartName="/ppt/media/image5.png" ContentType="image/png"/>
  <Override PartName="/ppt/media/image27.jpeg" ContentType="image/jpeg"/>
  <Override PartName="/ppt/media/image18.png" ContentType="image/png"/>
  <Override PartName="/ppt/media/image7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1.png" ContentType="image/png"/>
  <Override PartName="/ppt/media/image1.png" ContentType="image/png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</p:sld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</p:sldIdLst>
  <p:sldSz cx="10077450" cy="75628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<Relationship Id="rId20" Type="http://schemas.openxmlformats.org/officeDocument/2006/relationships/slide" Target="slides/slide11.xml"/><Relationship Id="rId21" Type="http://schemas.openxmlformats.org/officeDocument/2006/relationships/slide" Target="slides/slide12.xml"/><Relationship Id="rId22" Type="http://schemas.openxmlformats.org/officeDocument/2006/relationships/slide" Target="slides/slide13.xml"/><Relationship Id="rId23" Type="http://schemas.openxmlformats.org/officeDocument/2006/relationships/slide" Target="slides/slide14.xml"/><Relationship Id="rId24" Type="http://schemas.openxmlformats.org/officeDocument/2006/relationships/slide" Target="slides/slide15.xml"/><Relationship Id="rId25" Type="http://schemas.openxmlformats.org/officeDocument/2006/relationships/slide" Target="slides/slide16.xml"/><Relationship Id="rId26" Type="http://schemas.openxmlformats.org/officeDocument/2006/relationships/slide" Target="slides/slide17.xml"/><Relationship Id="rId27" Type="http://schemas.openxmlformats.org/officeDocument/2006/relationships/slide" Target="slides/slide18.xml"/><Relationship Id="rId28" Type="http://schemas.openxmlformats.org/officeDocument/2006/relationships/slide" Target="slides/slide19.xml"/><Relationship Id="rId29" Type="http://schemas.openxmlformats.org/officeDocument/2006/relationships/slide" Target="slides/slide20.xml"/><Relationship Id="rId30" Type="http://schemas.openxmlformats.org/officeDocument/2006/relationships/slide" Target="slides/slide21.xml"/><Relationship Id="rId31" Type="http://schemas.openxmlformats.org/officeDocument/2006/relationships/slide" Target="slides/slide22.xml"/><Relationship Id="rId32" Type="http://schemas.openxmlformats.org/officeDocument/2006/relationships/slide" Target="slides/slide23.xml"/><Relationship Id="rId33" Type="http://schemas.openxmlformats.org/officeDocument/2006/relationships/slide" Target="slides/slide24.xml"/><Relationship Id="rId34" Type="http://schemas.openxmlformats.org/officeDocument/2006/relationships/slide" Target="slides/slide25.xml"/><Relationship Id="rId35" Type="http://schemas.openxmlformats.org/officeDocument/2006/relationships/slide" Target="slides/slide2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7.png"/><Relationship Id="rId3" Type="http://schemas.openxmlformats.org/officeDocument/2006/relationships/image" Target="../media/image18.png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20.png"/><Relationship Id="rId3" Type="http://schemas.openxmlformats.org/officeDocument/2006/relationships/image" Target="../media/image21.png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3.png"/><Relationship Id="rId3" Type="http://schemas.openxmlformats.org/officeDocument/2006/relationships/image" Target="../media/image24.png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10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5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146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7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81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182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3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4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18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219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3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4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8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8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9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0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5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25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9" name="PlaceHolder 2"/>
          <p:cNvSpPr>
            <a:spLocks noGrp="1"/>
          </p:cNvSpPr>
          <p:nvPr>
            <p:ph type="subTitle"/>
          </p:nvPr>
        </p:nvSpPr>
        <p:spPr>
          <a:xfrm>
            <a:off x="503640" y="1769400"/>
            <a:ext cx="90691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4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subTitle"/>
          </p:nvPr>
        </p:nvSpPr>
        <p:spPr>
          <a:xfrm>
            <a:off x="503640" y="301680"/>
            <a:ext cx="90691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0" name="PlaceHolder 4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3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4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8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1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91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5" name="PlaceHolder 4"/>
          <p:cNvSpPr>
            <a:spLocks noGrp="1"/>
          </p:cNvSpPr>
          <p:nvPr>
            <p:ph type="body"/>
          </p:nvPr>
        </p:nvSpPr>
        <p:spPr>
          <a:xfrm>
            <a:off x="515088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6" name="PlaceHolder 5"/>
          <p:cNvSpPr>
            <a:spLocks noGrp="1"/>
          </p:cNvSpPr>
          <p:nvPr>
            <p:ph type="body"/>
          </p:nvPr>
        </p:nvSpPr>
        <p:spPr>
          <a:xfrm>
            <a:off x="503640" y="4060440"/>
            <a:ext cx="442548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9" name="PlaceHolder 3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9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  <p:pic>
        <p:nvPicPr>
          <p:cNvPr id="29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89600" y="1769040"/>
            <a:ext cx="549684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5.xml"/><Relationship Id="rId8" Type="http://schemas.openxmlformats.org/officeDocument/2006/relationships/slideLayout" Target="../slideLayouts/slideLayout66.xml"/><Relationship Id="rId9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9.png"/><Relationship Id="rId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5.xml"/><Relationship Id="rId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78.xml"/><Relationship Id="rId9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85.xml"/><Relationship Id="rId4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7.xml"/><Relationship Id="rId6" Type="http://schemas.openxmlformats.org/officeDocument/2006/relationships/slideLayout" Target="../slideLayouts/slideLayout88.xml"/><Relationship Id="rId7" Type="http://schemas.openxmlformats.org/officeDocument/2006/relationships/slideLayout" Target="../slideLayouts/slideLayout89.xml"/><Relationship Id="rId8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9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8760" cy="126252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120" cy="43855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120" cy="43855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8760" cy="126252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4425120" cy="20916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150880" y="1769400"/>
            <a:ext cx="4425120" cy="20916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8760" cy="20916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8760" cy="126252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8760" cy="20916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503640" y="4060440"/>
            <a:ext cx="9068760" cy="20916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912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9120" cy="43858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1.jpeg"/><Relationship Id="rId2" Type="http://schemas.openxmlformats.org/officeDocument/2006/relationships/slideLayout" Target="../slideLayouts/slideLayout28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2.jpeg"/><Relationship Id="rId2" Type="http://schemas.openxmlformats.org/officeDocument/2006/relationships/image" Target="../media/image33.png"/><Relationship Id="rId3" Type="http://schemas.openxmlformats.org/officeDocument/2006/relationships/slideLayout" Target="../slideLayouts/slideLayout70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4.jpeg"/><Relationship Id="rId2" Type="http://schemas.openxmlformats.org/officeDocument/2006/relationships/slideLayout" Target="../slideLayouts/slideLayout28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5.jpeg"/><Relationship Id="rId2" Type="http://schemas.openxmlformats.org/officeDocument/2006/relationships/slideLayout" Target="../slideLayouts/slideLayout28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36.jpeg"/><Relationship Id="rId2" Type="http://schemas.openxmlformats.org/officeDocument/2006/relationships/slideLayout" Target="../slideLayouts/slideLayout28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38.jpeg"/><Relationship Id="rId2" Type="http://schemas.openxmlformats.org/officeDocument/2006/relationships/slideLayout" Target="../slideLayouts/slideLayout2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39.pn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40.jpeg"/><Relationship Id="rId2" Type="http://schemas.openxmlformats.org/officeDocument/2006/relationships/image" Target="../media/image41.jpeg"/><Relationship Id="rId3" Type="http://schemas.openxmlformats.org/officeDocument/2006/relationships/slideLayout" Target="../slideLayouts/slideLayout7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42.pn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43.png"/><Relationship Id="rId2" Type="http://schemas.openxmlformats.org/officeDocument/2006/relationships/slideLayout" Target="../slideLayouts/slideLayout28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2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2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7.jpeg"/><Relationship Id="rId2" Type="http://schemas.openxmlformats.org/officeDocument/2006/relationships/image" Target="../media/image28.jpeg"/><Relationship Id="rId3" Type="http://schemas.openxmlformats.org/officeDocument/2006/relationships/slideLayout" Target="../slideLayouts/slideLayout4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9.jpeg"/><Relationship Id="rId2" Type="http://schemas.openxmlformats.org/officeDocument/2006/relationships/slideLayout" Target="../slideLayouts/slideLayout4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0.jpeg"/><Relationship Id="rId2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CustomShape 1"/>
          <p:cNvSpPr/>
          <p:nvPr/>
        </p:nvSpPr>
        <p:spPr>
          <a:xfrm>
            <a:off x="503640" y="210348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The Topology of Magmas</a:t>
            </a:r>
            <a:endParaRPr/>
          </a:p>
        </p:txBody>
      </p:sp>
      <p:sp>
        <p:nvSpPr>
          <p:cNvPr id="293" name="CustomShape 2"/>
          <p:cNvSpPr/>
          <p:nvPr/>
        </p:nvSpPr>
        <p:spPr>
          <a:xfrm>
            <a:off x="503640" y="2565720"/>
            <a:ext cx="906768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200">
                <a:latin typeface="Arial"/>
              </a:rPr>
              <a:t>By Charlotte Aten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>
                <a:latin typeface="Arial"/>
              </a:rPr>
              <a:t>Advised by Jonathan Pakianathan, Ph. D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>
                <a:latin typeface="Arial"/>
              </a:rPr>
              <a:t>and Mark Herman, Ph. D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>
                <a:latin typeface="Arial"/>
              </a:rPr>
              <a:t>Department of Mathematics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>
                <a:latin typeface="Arial"/>
              </a:rPr>
              <a:t>University of Rochester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Adjacency matrices</a:t>
            </a:r>
            <a:endParaRPr/>
          </a:p>
        </p:txBody>
      </p:sp>
      <p:sp>
        <p:nvSpPr>
          <p:cNvPr id="319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Each digraph has a matrix associated with it, called an adjacency matrix.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This allows us to use matrix arithmetic to reason about unary operations.</a:t>
            </a:r>
            <a:endParaRPr/>
          </a:p>
        </p:txBody>
      </p:sp>
      <p:pic>
        <p:nvPicPr>
          <p:cNvPr id="320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2102040"/>
            <a:ext cx="4424400" cy="3718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Adjacency matrices</a:t>
            </a:r>
            <a:endParaRPr/>
          </a:p>
        </p:txBody>
      </p:sp>
      <p:sp>
        <p:nvSpPr>
          <p:cNvPr id="322" name="CustomShape 2"/>
          <p:cNvSpPr/>
          <p:nvPr/>
        </p:nvSpPr>
        <p:spPr>
          <a:xfrm>
            <a:off x="503640" y="1769400"/>
            <a:ext cx="906768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The rank of an adjacency matrix for an operation digraph is the number of vertices with an incoming edge.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If we look at a unary operation that takes x to f(x), this rank is the number of elements y for which the equation f(x)=y has a solution.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CustomShape 1"/>
          <p:cNvSpPr/>
          <p:nvPr/>
        </p:nvSpPr>
        <p:spPr>
          <a:xfrm>
            <a:off x="503640" y="1769400"/>
            <a:ext cx="906768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A relationship called </a:t>
            </a:r>
            <a:r>
              <a:rPr b="1" lang="en-US" sz="3200">
                <a:latin typeface="Arial"/>
              </a:rPr>
              <a:t>Sylvester's inequality</a:t>
            </a:r>
            <a:r>
              <a:rPr lang="en-US" sz="3200">
                <a:latin typeface="Arial"/>
              </a:rPr>
              <a:t> gives a lower bound on the rank of a product of matrices.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Multiplying our digraph adjacency matrices corresponds to unary operation composition, so this inequality gives us a lower bound on the number of solutions to equations of the form f(x)=y, where f is the composition of many unary operators.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For example, f(x)=r(q(p(x)) for operators p,q,r.</a:t>
            </a:r>
            <a:endParaRPr/>
          </a:p>
        </p:txBody>
      </p:sp>
      <p:sp>
        <p:nvSpPr>
          <p:cNvPr id="324" name="CustomShape 2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Adjacency matrices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Adjacency matrices</a:t>
            </a:r>
            <a:endParaRPr/>
          </a:p>
        </p:txBody>
      </p:sp>
      <p:sp>
        <p:nvSpPr>
          <p:cNvPr id="326" name="CustomShape 2"/>
          <p:cNvSpPr/>
          <p:nvPr/>
        </p:nvSpPr>
        <p:spPr>
          <a:xfrm>
            <a:off x="503640" y="1769400"/>
            <a:ext cx="9067680" cy="20908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The previous reasoning allows us to conclude, for example, that the following equation has at least two solutions over the integers mod 4.</a:t>
            </a:r>
            <a:endParaRPr/>
          </a:p>
        </p:txBody>
      </p:sp>
      <p:pic>
        <p:nvPicPr>
          <p:cNvPr id="327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03280" y="4284360"/>
            <a:ext cx="9067680" cy="1642320"/>
          </a:xfrm>
          <a:prstGeom prst="rect">
            <a:avLst/>
          </a:prstGeom>
          <a:ln>
            <a:noFill/>
          </a:ln>
        </p:spPr>
      </p:pic>
      <p:pic>
        <p:nvPicPr>
          <p:cNvPr id="328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65760" y="4754880"/>
            <a:ext cx="365760" cy="10731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Binary operations</a:t>
            </a:r>
            <a:endParaRPr/>
          </a:p>
        </p:txBody>
      </p:sp>
      <p:sp>
        <p:nvSpPr>
          <p:cNvPr id="330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Binary operations take two things and give back one thing.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The “un” in unary operation means “one input,” while the “bi” in binary operation means “two inputs.”</a:t>
            </a:r>
            <a:endParaRPr/>
          </a:p>
        </p:txBody>
      </p:sp>
      <p:graphicFrame>
        <p:nvGraphicFramePr>
          <p:cNvPr id="331" name="Table 3"/>
          <p:cNvGraphicFramePr/>
          <p:nvPr/>
        </p:nvGraphicFramePr>
        <p:xfrm>
          <a:off x="5150880" y="1769400"/>
          <a:ext cx="4423680" cy="3973680"/>
        </p:xfrm>
        <a:graphic>
          <a:graphicData uri="http://schemas.openxmlformats.org/drawingml/2006/table">
            <a:tbl>
              <a:tblPr/>
              <a:tblGrid>
                <a:gridCol w="737640"/>
                <a:gridCol w="737640"/>
                <a:gridCol w="737640"/>
                <a:gridCol w="737640"/>
                <a:gridCol w="737640"/>
                <a:gridCol w="735480"/>
              </a:tblGrid>
              <a:tr h="6624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+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</a:tr>
              <a:tr h="6624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</a:tr>
              <a:tr h="6624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</a:tr>
              <a:tr h="6624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</a:tr>
              <a:tr h="6624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</a:tr>
              <a:tr h="6616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40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sp>
        <p:nvSpPr>
          <p:cNvPr id="333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For our purposes, a simplicial complex is a collection of triangles joined at their vertices or edges.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In general n-dimensional analogues of triangles are allowed.</a:t>
            </a:r>
            <a:endParaRPr/>
          </a:p>
        </p:txBody>
      </p:sp>
      <p:pic>
        <p:nvPicPr>
          <p:cNvPr id="334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2188800"/>
            <a:ext cx="4424400" cy="3545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sp>
        <p:nvSpPr>
          <p:cNvPr id="336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Instead of drawing a line from a number x to x+2 as before, we can have a “directed triangle.”</a:t>
            </a:r>
            <a:endParaRPr/>
          </a:p>
        </p:txBody>
      </p:sp>
      <p:pic>
        <p:nvPicPr>
          <p:cNvPr id="337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1983600"/>
            <a:ext cx="4424400" cy="3955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sp>
        <p:nvSpPr>
          <p:cNvPr id="339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Since we only want one vertex per number, the triangle to the right presents a problem.</a:t>
            </a:r>
            <a:endParaRPr/>
          </a:p>
        </p:txBody>
      </p:sp>
      <p:pic>
        <p:nvPicPr>
          <p:cNvPr id="340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1983600"/>
            <a:ext cx="4424400" cy="3955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pic>
        <p:nvPicPr>
          <p:cNvPr id="342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593440" y="1769400"/>
            <a:ext cx="488772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sp>
        <p:nvSpPr>
          <p:cNvPr id="344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This triangle is even more troublesome, but can be dealt with in a similar fashion.</a:t>
            </a:r>
            <a:endParaRPr/>
          </a:p>
        </p:txBody>
      </p:sp>
      <p:pic>
        <p:nvPicPr>
          <p:cNvPr id="345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1983600"/>
            <a:ext cx="4424400" cy="3955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Visualization</a:t>
            </a:r>
            <a:endParaRPr/>
          </a:p>
        </p:txBody>
      </p:sp>
      <p:sp>
        <p:nvSpPr>
          <p:cNvPr id="295" name="CustomShape 2"/>
          <p:cNvSpPr/>
          <p:nvPr/>
        </p:nvSpPr>
        <p:spPr>
          <a:xfrm>
            <a:off x="503640" y="1769400"/>
            <a:ext cx="906768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Many people find visual representations of things easier to digest.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In mathematics visualization is ubiquitous and gives rise to geometry.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pic>
        <p:nvPicPr>
          <p:cNvPr id="347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3389760" y="1769400"/>
            <a:ext cx="329508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sp>
        <p:nvSpPr>
          <p:cNvPr id="349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We can't always assume that a*b=b*a for some operation *.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This leads to an odd situation when, for example, 1+2=2+1.</a:t>
            </a:r>
            <a:endParaRPr/>
          </a:p>
        </p:txBody>
      </p:sp>
      <p:pic>
        <p:nvPicPr>
          <p:cNvPr id="350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6197400" y="1769400"/>
            <a:ext cx="2331000" cy="2090520"/>
          </a:xfrm>
          <a:prstGeom prst="rect">
            <a:avLst/>
          </a:prstGeom>
          <a:ln>
            <a:noFill/>
          </a:ln>
        </p:spPr>
      </p:pic>
      <p:pic>
        <p:nvPicPr>
          <p:cNvPr id="351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6197400" y="4060080"/>
            <a:ext cx="2331000" cy="2090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pic>
        <p:nvPicPr>
          <p:cNvPr id="353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901600" y="1769400"/>
            <a:ext cx="427104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Simplicial complex construction</a:t>
            </a:r>
            <a:endParaRPr/>
          </a:p>
        </p:txBody>
      </p:sp>
      <p:sp>
        <p:nvSpPr>
          <p:cNvPr id="355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In the end we get an interesting shape.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The geometry of these shapes is already known for other reasons, which is useful.</a:t>
            </a:r>
            <a:endParaRPr/>
          </a:p>
        </p:txBody>
      </p:sp>
      <p:pic>
        <p:nvPicPr>
          <p:cNvPr id="356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1893600"/>
            <a:ext cx="4424400" cy="4135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Find Me on GitHub!</a:t>
            </a:r>
            <a:endParaRPr/>
          </a:p>
        </p:txBody>
      </p:sp>
      <p:sp>
        <p:nvSpPr>
          <p:cNvPr id="358" name="CustomShape 2"/>
          <p:cNvSpPr/>
          <p:nvPr/>
        </p:nvSpPr>
        <p:spPr>
          <a:xfrm>
            <a:off x="503640" y="1769400"/>
            <a:ext cx="906768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200">
                <a:latin typeface="Arial"/>
              </a:rPr>
              <a:t>See github.com/caten2. Code and examples from this project to be uploaded shortly.</a:t>
            </a:r>
            <a:endParaRPr/>
          </a:p>
        </p:txBody>
      </p:sp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Acknowledgements</a:t>
            </a:r>
            <a:endParaRPr/>
          </a:p>
        </p:txBody>
      </p:sp>
      <p:sp>
        <p:nvSpPr>
          <p:cNvPr id="360" name="CustomShape 2"/>
          <p:cNvSpPr/>
          <p:nvPr/>
        </p:nvSpPr>
        <p:spPr>
          <a:xfrm>
            <a:off x="503640" y="1769400"/>
            <a:ext cx="906768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Jon Pakianathan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Mark Herman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Ronald E. McNair Post-Baccalaureate Achievement Program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Kearns Center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National Conference on Undergraduate Research</a:t>
            </a:r>
            <a:endParaRPr/>
          </a:p>
        </p:txBody>
      </p:sp>
    </p:spTree>
  </p:cSld>
  <p:timing>
    <p:tnLst>
      <p:par>
        <p:cTn id="49" dur="indefinite" restart="never" nodeType="tmRoot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CustomShape 1"/>
          <p:cNvSpPr/>
          <p:nvPr/>
        </p:nvSpPr>
        <p:spPr>
          <a:xfrm>
            <a:off x="503640" y="301320"/>
            <a:ext cx="9067680" cy="5852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200">
                <a:latin typeface="Arial"/>
              </a:rPr>
              <a:t>Questions.</a:t>
            </a:r>
            <a:endParaRPr/>
          </a:p>
        </p:txBody>
      </p:sp>
    </p:spTree>
  </p:cSld>
  <p:timing>
    <p:tnLst>
      <p:par>
        <p:cTn id="51" dur="indefinite" restart="never" nodeType="tmRoot">
          <p:childTnLst>
            <p:seq>
              <p:cTn id="5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Clock arithmetic</a:t>
            </a:r>
            <a:endParaRPr/>
          </a:p>
        </p:txBody>
      </p:sp>
      <p:sp>
        <p:nvSpPr>
          <p:cNvPr id="297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Count “in a circle.”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We can take each time as a number of hours past 12 to “add on the clock.”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We can use 0 instead of 12 for convenience.</a:t>
            </a:r>
            <a:endParaRPr/>
          </a:p>
        </p:txBody>
      </p:sp>
      <p:pic>
        <p:nvPicPr>
          <p:cNvPr id="298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214240" y="1769040"/>
            <a:ext cx="4297320" cy="4384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Clock arithmetic</a:t>
            </a:r>
            <a:endParaRPr/>
          </a:p>
        </p:txBody>
      </p:sp>
      <p:sp>
        <p:nvSpPr>
          <p:cNvPr id="300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We can have a “clock” or “number circle” of any size.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A number circle of size n is known as “the integers modulo n” or “the integers mod n.”</a:t>
            </a:r>
            <a:endParaRPr/>
          </a:p>
        </p:txBody>
      </p:sp>
      <p:pic>
        <p:nvPicPr>
          <p:cNvPr id="301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1806480"/>
            <a:ext cx="4424400" cy="4309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Clock arithmetic</a:t>
            </a:r>
            <a:endParaRPr/>
          </a:p>
        </p:txBody>
      </p:sp>
      <p:pic>
        <p:nvPicPr>
          <p:cNvPr id="303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279440" y="1737720"/>
            <a:ext cx="3292560" cy="3260520"/>
          </a:xfrm>
          <a:prstGeom prst="rect">
            <a:avLst/>
          </a:prstGeom>
          <a:ln>
            <a:noFill/>
          </a:ln>
        </p:spPr>
      </p:pic>
      <p:pic>
        <p:nvPicPr>
          <p:cNvPr id="30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93160" y="1737720"/>
            <a:ext cx="3198240" cy="3260520"/>
          </a:xfrm>
          <a:prstGeom prst="rect">
            <a:avLst/>
          </a:prstGeom>
          <a:ln>
            <a:noFill/>
          </a:ln>
        </p:spPr>
      </p:pic>
      <p:sp>
        <p:nvSpPr>
          <p:cNvPr id="305" name="CustomShape 2"/>
          <p:cNvSpPr/>
          <p:nvPr/>
        </p:nvSpPr>
        <p:spPr>
          <a:xfrm>
            <a:off x="503640" y="5122080"/>
            <a:ext cx="9067680" cy="1029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We compute 3+3 in the integers mod 5 as an example.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Unary operators</a:t>
            </a:r>
            <a:endParaRPr/>
          </a:p>
        </p:txBody>
      </p:sp>
      <p:sp>
        <p:nvSpPr>
          <p:cNvPr id="307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Unary operators take things from one collection and give back things from another collection.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The two collections can be the same or share elements.</a:t>
            </a:r>
            <a:endParaRPr/>
          </a:p>
        </p:txBody>
      </p:sp>
      <p:graphicFrame>
        <p:nvGraphicFramePr>
          <p:cNvPr id="308" name="Table 3"/>
          <p:cNvGraphicFramePr/>
          <p:nvPr/>
        </p:nvGraphicFramePr>
        <p:xfrm>
          <a:off x="5130360" y="1729440"/>
          <a:ext cx="4423680" cy="2422440"/>
        </p:xfrm>
        <a:graphic>
          <a:graphicData uri="http://schemas.openxmlformats.org/drawingml/2006/table">
            <a:tbl>
              <a:tblPr/>
              <a:tblGrid>
                <a:gridCol w="2211840"/>
                <a:gridCol w="2211840"/>
              </a:tblGrid>
              <a:tr h="11156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600">
                          <a:latin typeface="Arial"/>
                        </a:rPr>
                        <a:t>Word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600">
                          <a:latin typeface="Arial"/>
                        </a:rPr>
                        <a:t>First letter</a:t>
                      </a:r>
                      <a:endParaRPr/>
                    </a:p>
                  </a:txBody>
                  <a:tcPr/>
                </a:tc>
              </a:tr>
              <a:tr h="603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600">
                          <a:latin typeface="Arial"/>
                        </a:rPr>
                        <a:t>Apple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600">
                          <a:latin typeface="Arial"/>
                        </a:rPr>
                        <a:t>A</a:t>
                      </a:r>
                      <a:endParaRPr/>
                    </a:p>
                  </a:txBody>
                  <a:tcPr/>
                </a:tc>
              </a:tr>
              <a:tr h="603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600">
                          <a:latin typeface="Arial"/>
                        </a:rPr>
                        <a:t>Apricot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600">
                          <a:latin typeface="Arial"/>
                        </a:rPr>
                        <a:t>A</a:t>
                      </a:r>
                      <a:endParaRPr/>
                    </a:p>
                  </a:txBody>
                  <a:tcPr/>
                </a:tc>
              </a:tr>
              <a:tr h="603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600">
                          <a:latin typeface="Arial"/>
                        </a:rPr>
                        <a:t>Banana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600">
                          <a:latin typeface="Arial"/>
                        </a:rPr>
                        <a:t>B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Examples of unary operators</a:t>
            </a:r>
            <a:endParaRPr/>
          </a:p>
        </p:txBody>
      </p:sp>
      <p:sp>
        <p:nvSpPr>
          <p:cNvPr id="310" name="CustomShape 2"/>
          <p:cNvSpPr/>
          <p:nvPr/>
        </p:nvSpPr>
        <p:spPr>
          <a:xfrm>
            <a:off x="503640" y="1769400"/>
            <a:ext cx="906768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Assigning a grade to each student at the end of a course.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Sending each season to the one that follows it.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Giving a name to each person.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Designating each area in a city for either industrial, residential, or commercial use.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Unary operators</a:t>
            </a:r>
            <a:endParaRPr/>
          </a:p>
        </p:txBody>
      </p:sp>
      <p:sp>
        <p:nvSpPr>
          <p:cNvPr id="312" name="CustomShape 2"/>
          <p:cNvSpPr/>
          <p:nvPr/>
        </p:nvSpPr>
        <p:spPr>
          <a:xfrm>
            <a:off x="503640" y="1769400"/>
            <a:ext cx="4424400" cy="20908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Adding 2 in the integers mod 5 is a unary operation.</a:t>
            </a:r>
            <a:endParaRPr/>
          </a:p>
        </p:txBody>
      </p:sp>
      <p:graphicFrame>
        <p:nvGraphicFramePr>
          <p:cNvPr id="313" name="Table 3"/>
          <p:cNvGraphicFramePr/>
          <p:nvPr/>
        </p:nvGraphicFramePr>
        <p:xfrm>
          <a:off x="480960" y="3325680"/>
          <a:ext cx="4423680" cy="3297600"/>
        </p:xfrm>
        <a:graphic>
          <a:graphicData uri="http://schemas.openxmlformats.org/drawingml/2006/table">
            <a:tbl>
              <a:tblPr/>
              <a:tblGrid>
                <a:gridCol w="2211840"/>
                <a:gridCol w="2211840"/>
              </a:tblGrid>
              <a:tr h="549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x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x+2</a:t>
                      </a:r>
                      <a:endParaRPr/>
                    </a:p>
                  </a:txBody>
                  <a:tcPr/>
                </a:tc>
              </a:tr>
              <a:tr h="549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</a:tr>
              <a:tr h="549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</a:tr>
              <a:tr h="549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</a:tr>
              <a:tr h="549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</a:tr>
              <a:tr h="5490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14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1806480"/>
            <a:ext cx="4424400" cy="4309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503640" y="301320"/>
            <a:ext cx="9067680" cy="1261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>
                <a:latin typeface="Arial"/>
              </a:rPr>
              <a:t>Operation digraphs</a:t>
            </a:r>
            <a:endParaRPr/>
          </a:p>
        </p:txBody>
      </p:sp>
      <p:sp>
        <p:nvSpPr>
          <p:cNvPr id="316" name="CustomShape 2"/>
          <p:cNvSpPr/>
          <p:nvPr/>
        </p:nvSpPr>
        <p:spPr>
          <a:xfrm>
            <a:off x="503640" y="1769400"/>
            <a:ext cx="442440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In order to see what is going on we can draw a dot for each number x and an arrow from x to x+2.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3200">
                <a:latin typeface="Arial"/>
              </a:rPr>
              <a:t>This is an example of an </a:t>
            </a:r>
            <a:r>
              <a:rPr b="1" lang="en-US" sz="3200">
                <a:latin typeface="Arial"/>
              </a:rPr>
              <a:t>operation digraph</a:t>
            </a:r>
            <a:r>
              <a:rPr lang="en-US" sz="3200">
                <a:latin typeface="Arial"/>
              </a:rPr>
              <a:t>.</a:t>
            </a:r>
            <a:endParaRPr/>
          </a:p>
        </p:txBody>
      </p:sp>
      <p:pic>
        <p:nvPicPr>
          <p:cNvPr id="317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150520" y="1806480"/>
            <a:ext cx="4424400" cy="4309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